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93" r:id="rId3"/>
    <p:sldId id="294" r:id="rId5"/>
    <p:sldId id="295" r:id="rId6"/>
    <p:sldId id="296" r:id="rId7"/>
    <p:sldId id="297" r:id="rId8"/>
    <p:sldId id="298" r:id="rId9"/>
    <p:sldId id="299" r:id="rId10"/>
    <p:sldId id="313" r:id="rId11"/>
    <p:sldId id="312" r:id="rId12"/>
    <p:sldId id="314" r:id="rId13"/>
  </p:sldIdLst>
  <p:sldSz cx="12192000" cy="6858000"/>
  <p:notesSz cx="6858000" cy="9144000"/>
  <p:embeddedFontLst>
    <p:embeddedFont>
      <p:font typeface="微软雅黑" panose="020B0503020204020204" charset="-122"/>
      <p:regular r:id="rId17"/>
    </p:embeddedFont>
    <p:embeddedFont>
      <p:font typeface="微软雅黑 Light" panose="020B0502040204020203" pitchFamily="34" charset="-122"/>
      <p:regular r:id="rId18"/>
    </p:embeddedFont>
    <p:embeddedFont>
      <p:font typeface="MiSans" panose="00000500000000000000" charset="-122"/>
      <p:regular r:id="rId19"/>
    </p:embeddedFont>
    <p:embeddedFont>
      <p:font typeface="MiSans Bold" panose="00000800000000000000" charset="-122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3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4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image2.wdp"/><Relationship Id="rId7" Type="http://schemas.openxmlformats.org/officeDocument/2006/relationships/image" Target="../media/image1.png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210" y="36456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87680" y="1075690"/>
            <a:ext cx="11251565" cy="0"/>
          </a:xfrm>
          <a:prstGeom prst="line">
            <a:avLst/>
          </a:prstGeom>
          <a:ln w="19050">
            <a:solidFill>
              <a:srgbClr val="014B3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96008" y="6407025"/>
            <a:ext cx="2443044" cy="33807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11626215" y="6165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image" Target="../media/image3.png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1" name="图片 20"/>
          <p:cNvPicPr/>
          <p:nvPr userDrawn="1"/>
        </p:nvPicPr>
        <p:blipFill>
          <a:blip r:embed="rId17"/>
          <a:stretch>
            <a:fillRect/>
          </a:stretch>
        </p:blipFill>
        <p:spPr>
          <a:xfrm>
            <a:off x="9298940" y="318135"/>
            <a:ext cx="2038350" cy="641350"/>
          </a:xfrm>
          <a:prstGeom prst="rect">
            <a:avLst/>
          </a:prstGeom>
        </p:spPr>
      </p:pic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image" Target="../media/image6.pn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image" Target="../media/image9.png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8.png"/><Relationship Id="rId2" Type="http://schemas.openxmlformats.org/officeDocument/2006/relationships/tags" Target="../tags/tag6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59840" y="1832610"/>
            <a:ext cx="9799320" cy="1698625"/>
          </a:xfrm>
        </p:spPr>
        <p:txBody>
          <a:bodyPr>
            <a:noAutofit/>
          </a:bodyPr>
          <a:p>
            <a:r>
              <a:rPr lang="en-US" altLang="zh-CN" sz="4400">
                <a:solidFill>
                  <a:schemeClr val="bg1"/>
                </a:solidFill>
              </a:rPr>
              <a:t>DataCon2025</a:t>
            </a:r>
            <a:br>
              <a:rPr lang="en-US" altLang="zh-CN" sz="4400">
                <a:solidFill>
                  <a:schemeClr val="bg1"/>
                </a:solidFill>
              </a:rPr>
            </a:br>
            <a:r>
              <a:rPr lang="zh-CN" altLang="en-US" sz="4400">
                <a:solidFill>
                  <a:schemeClr val="bg1"/>
                </a:solidFill>
              </a:rPr>
              <a:t>软件供应链安全赛道</a:t>
            </a:r>
            <a:r>
              <a:rPr lang="zh-CN" altLang="en-US" sz="4400">
                <a:solidFill>
                  <a:schemeClr val="bg1"/>
                </a:solidFill>
              </a:rPr>
              <a:t>答辩</a:t>
            </a:r>
            <a:endParaRPr lang="zh-CN" altLang="en-US" sz="440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80" y="5153025"/>
            <a:ext cx="9799320" cy="472440"/>
          </a:xfrm>
        </p:spPr>
        <p:txBody>
          <a:bodyPr>
            <a:noAutofit/>
          </a:bodyPr>
          <a:p>
            <a:pPr algn="ctr"/>
            <a:r>
              <a:rPr lang="zh-CN" altLang="en-US" sz="2800" b="1">
                <a:solidFill>
                  <a:srgbClr val="014B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武汉大学</a:t>
            </a:r>
            <a:r>
              <a:rPr lang="en-US" altLang="zh-CN" sz="2800" b="1">
                <a:solidFill>
                  <a:srgbClr val="014B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>
                <a:solidFill>
                  <a:srgbClr val="014B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哈基龙战队</a:t>
            </a:r>
            <a:endParaRPr lang="zh-CN" altLang="en-US" sz="2800" b="1">
              <a:solidFill>
                <a:srgbClr val="014B3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>
            <a:fillRect/>
          </a:stretch>
        </p:blipFill>
        <p:spPr bwMode="auto">
          <a:xfrm>
            <a:off x="-3996" y="1336333"/>
            <a:ext cx="12191998" cy="302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-3997" y="1332542"/>
            <a:ext cx="12192000" cy="3041262"/>
          </a:xfrm>
          <a:prstGeom prst="rect">
            <a:avLst/>
          </a:prstGeom>
          <a:solidFill>
            <a:srgbClr val="014B30">
              <a:alpha val="8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-3996" y="1640375"/>
            <a:ext cx="12215445" cy="2532402"/>
            <a:chOff x="-1504285" y="2557284"/>
            <a:chExt cx="10824150" cy="2532402"/>
          </a:xfrm>
        </p:grpSpPr>
        <p:sp>
          <p:nvSpPr>
            <p:cNvPr id="16" name="Rectangle 9"/>
            <p:cNvSpPr/>
            <p:nvPr/>
          </p:nvSpPr>
          <p:spPr>
            <a:xfrm>
              <a:off x="-333920" y="2557284"/>
              <a:ext cx="8462644" cy="19380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6000" b="1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DataCon2025</a:t>
              </a:r>
              <a:endParaRPr lang="en-US" altLang="zh-CN" sz="6000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  <a:p>
              <a:pPr algn="ctr"/>
              <a:r>
                <a:rPr lang="zh-CN" altLang="en-US" sz="6000" b="1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阿里巴巴普惠体 B" panose="00020600040101010101" pitchFamily="18" charset="-122"/>
                </a:rPr>
                <a:t>软件供应链安全赛道答辩</a:t>
              </a:r>
              <a:endParaRPr lang="zh-CN" altLang="en-US" sz="6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7" name="Rectangle 10"/>
            <p:cNvSpPr/>
            <p:nvPr/>
          </p:nvSpPr>
          <p:spPr>
            <a:xfrm>
              <a:off x="-1504285" y="4690906"/>
              <a:ext cx="10824150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Software Supply Chain Security</a:t>
              </a:r>
              <a:endParaRPr lang="en-US" altLang="zh-CN" sz="20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8" name="直接连接符 17"/>
          <p:cNvCxnSpPr>
            <a:endCxn id="20" idx="1"/>
          </p:cNvCxnSpPr>
          <p:nvPr/>
        </p:nvCxnSpPr>
        <p:spPr>
          <a:xfrm>
            <a:off x="-303800" y="4758784"/>
            <a:ext cx="5256126" cy="0"/>
          </a:xfrm>
          <a:prstGeom prst="line">
            <a:avLst/>
          </a:prstGeom>
          <a:noFill/>
          <a:ln w="38100" cap="flat" cmpd="sng" algn="ctr">
            <a:solidFill>
              <a:srgbClr val="014B30"/>
            </a:solidFill>
            <a:prstDash val="solid"/>
            <a:miter lim="800000"/>
          </a:ln>
          <a:effectLst/>
        </p:spPr>
      </p:cxnSp>
      <p:cxnSp>
        <p:nvCxnSpPr>
          <p:cNvPr id="19" name="直接连接符 18"/>
          <p:cNvCxnSpPr>
            <a:stCxn id="20" idx="3"/>
          </p:cNvCxnSpPr>
          <p:nvPr/>
        </p:nvCxnSpPr>
        <p:spPr>
          <a:xfrm flipV="1">
            <a:off x="7232315" y="4754238"/>
            <a:ext cx="5386041" cy="4546"/>
          </a:xfrm>
          <a:prstGeom prst="line">
            <a:avLst/>
          </a:prstGeom>
          <a:noFill/>
          <a:ln w="38100" cap="flat" cmpd="sng" algn="ctr">
            <a:solidFill>
              <a:srgbClr val="014B30"/>
            </a:solidFill>
            <a:prstDash val="solid"/>
            <a:miter lim="800000"/>
          </a:ln>
          <a:effectLst/>
        </p:spPr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2326" y="4600439"/>
            <a:ext cx="2279354" cy="3154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36955" y="5939155"/>
            <a:ext cx="52552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rgbClr val="014B30"/>
                </a:solidFill>
                <a:sym typeface="+mn-ea"/>
              </a:rPr>
              <a:t>成员：陈易东</a:t>
            </a:r>
            <a:r>
              <a:rPr lang="en-US" altLang="zh-CN" sz="2000">
                <a:solidFill>
                  <a:srgbClr val="014B3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014B30"/>
                </a:solidFill>
                <a:sym typeface="+mn-ea"/>
              </a:rPr>
              <a:t>高祥</a:t>
            </a:r>
            <a:r>
              <a:rPr lang="en-US" altLang="zh-CN" sz="2000">
                <a:solidFill>
                  <a:srgbClr val="014B3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014B30"/>
                </a:solidFill>
                <a:sym typeface="+mn-ea"/>
              </a:rPr>
              <a:t>金雨涵</a:t>
            </a:r>
            <a:r>
              <a:rPr lang="en-US" altLang="zh-CN" sz="2000">
                <a:solidFill>
                  <a:srgbClr val="014B3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014B30"/>
                </a:solidFill>
                <a:sym typeface="+mn-ea"/>
              </a:rPr>
              <a:t>王卓宇</a:t>
            </a:r>
            <a:r>
              <a:rPr lang="en-US" altLang="zh-CN" sz="2000">
                <a:solidFill>
                  <a:srgbClr val="014B3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014B30"/>
                </a:solidFill>
                <a:sym typeface="+mn-ea"/>
              </a:rPr>
              <a:t>蔡米乐</a:t>
            </a:r>
            <a:endParaRPr lang="zh-CN" altLang="en-US" sz="2000">
              <a:solidFill>
                <a:srgbClr val="014B3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23585" y="5934710"/>
            <a:ext cx="50698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rgbClr val="014B30"/>
                </a:solidFill>
                <a:sym typeface="+mn-ea"/>
              </a:rPr>
              <a:t>指导老师：宁建廷老师、汪润老师</a:t>
            </a:r>
            <a:endParaRPr lang="zh-CN" altLang="en-US" sz="2000">
              <a:solidFill>
                <a:srgbClr val="014B30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" y="1478573"/>
            <a:ext cx="12192000" cy="302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163" y="1474782"/>
            <a:ext cx="12192000" cy="3041262"/>
          </a:xfrm>
          <a:prstGeom prst="rect">
            <a:avLst/>
          </a:prstGeom>
          <a:solidFill>
            <a:srgbClr val="014B30">
              <a:alpha val="8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6" name="直接连接符 15"/>
          <p:cNvCxnSpPr>
            <a:endCxn id="18" idx="1"/>
          </p:cNvCxnSpPr>
          <p:nvPr/>
        </p:nvCxnSpPr>
        <p:spPr>
          <a:xfrm>
            <a:off x="-293640" y="4900389"/>
            <a:ext cx="5256126" cy="0"/>
          </a:xfrm>
          <a:prstGeom prst="line">
            <a:avLst/>
          </a:prstGeom>
          <a:noFill/>
          <a:ln w="38100" cap="flat" cmpd="sng" algn="ctr">
            <a:solidFill>
              <a:srgbClr val="014B30"/>
            </a:solidFill>
            <a:prstDash val="solid"/>
            <a:miter lim="800000"/>
          </a:ln>
          <a:effectLst/>
        </p:spPr>
      </p:cxnSp>
      <p:cxnSp>
        <p:nvCxnSpPr>
          <p:cNvPr id="17" name="直接连接符 16"/>
          <p:cNvCxnSpPr>
            <a:stCxn id="18" idx="3"/>
          </p:cNvCxnSpPr>
          <p:nvPr/>
        </p:nvCxnSpPr>
        <p:spPr>
          <a:xfrm flipV="1">
            <a:off x="7241840" y="4895843"/>
            <a:ext cx="5386041" cy="4546"/>
          </a:xfrm>
          <a:prstGeom prst="line">
            <a:avLst/>
          </a:prstGeom>
          <a:noFill/>
          <a:ln w="38100" cap="flat" cmpd="sng" algn="ctr">
            <a:solidFill>
              <a:srgbClr val="014B30"/>
            </a:solidFill>
            <a:prstDash val="solid"/>
            <a:miter lim="800000"/>
          </a:ln>
          <a:effectLst/>
        </p:spPr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2486" y="4742679"/>
            <a:ext cx="2279354" cy="315419"/>
          </a:xfrm>
          <a:prstGeom prst="rect">
            <a:avLst/>
          </a:prstGeom>
        </p:spPr>
      </p:pic>
      <p:sp>
        <p:nvSpPr>
          <p:cNvPr id="36" name="Rectangle 9"/>
          <p:cNvSpPr/>
          <p:nvPr/>
        </p:nvSpPr>
        <p:spPr>
          <a:xfrm>
            <a:off x="-40726" y="2397683"/>
            <a:ext cx="12238889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72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  感谢</a:t>
            </a:r>
            <a:r>
              <a:rPr lang="zh-CN" altLang="en-US" sz="72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垂听 期待您的指点</a:t>
            </a:r>
            <a:r>
              <a:rPr lang="zh-CN" altLang="en-US" sz="7200" b="1" i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阿里巴巴普惠体 B" panose="00020600040101010101" pitchFamily="18" charset="-122"/>
              </a:rPr>
              <a:t>！</a:t>
            </a:r>
            <a:endParaRPr lang="zh-CN" altLang="en-US" sz="7200" b="1" i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80" y="5153025"/>
            <a:ext cx="9799320" cy="472440"/>
          </a:xfrm>
        </p:spPr>
        <p:txBody>
          <a:bodyPr>
            <a:noAutofit/>
          </a:bodyPr>
          <a:p>
            <a:pPr algn="ctr"/>
            <a:r>
              <a:rPr lang="zh-CN" altLang="en-US" sz="2800" b="1">
                <a:solidFill>
                  <a:srgbClr val="014B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武汉大学</a:t>
            </a:r>
            <a:r>
              <a:rPr lang="en-US" altLang="zh-CN" sz="2800" b="1">
                <a:solidFill>
                  <a:srgbClr val="014B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>
                <a:solidFill>
                  <a:srgbClr val="014B3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哈基龙战队</a:t>
            </a:r>
            <a:endParaRPr lang="zh-CN" altLang="en-US" sz="2800" b="1">
              <a:solidFill>
                <a:srgbClr val="014B3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6955" y="5939155"/>
            <a:ext cx="52552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rgbClr val="014B30"/>
                </a:solidFill>
                <a:sym typeface="+mn-ea"/>
              </a:rPr>
              <a:t>成员：陈易东</a:t>
            </a:r>
            <a:r>
              <a:rPr lang="en-US" altLang="zh-CN" sz="2000">
                <a:solidFill>
                  <a:srgbClr val="014B3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014B30"/>
                </a:solidFill>
                <a:sym typeface="+mn-ea"/>
              </a:rPr>
              <a:t>高翔</a:t>
            </a:r>
            <a:r>
              <a:rPr lang="en-US" altLang="zh-CN" sz="2000">
                <a:solidFill>
                  <a:srgbClr val="014B3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014B30"/>
                </a:solidFill>
                <a:sym typeface="+mn-ea"/>
              </a:rPr>
              <a:t>金雨涵</a:t>
            </a:r>
            <a:r>
              <a:rPr lang="en-US" altLang="zh-CN" sz="2000">
                <a:solidFill>
                  <a:srgbClr val="014B3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014B30"/>
                </a:solidFill>
                <a:sym typeface="+mn-ea"/>
              </a:rPr>
              <a:t>王卓宇</a:t>
            </a:r>
            <a:r>
              <a:rPr lang="en-US" altLang="zh-CN" sz="2000">
                <a:solidFill>
                  <a:srgbClr val="014B30"/>
                </a:solidFill>
                <a:sym typeface="+mn-ea"/>
              </a:rPr>
              <a:t> </a:t>
            </a:r>
            <a:r>
              <a:rPr lang="zh-CN" altLang="en-US" sz="2000">
                <a:solidFill>
                  <a:srgbClr val="014B30"/>
                </a:solidFill>
                <a:sym typeface="+mn-ea"/>
              </a:rPr>
              <a:t>蔡米乐</a:t>
            </a:r>
            <a:endParaRPr lang="zh-CN" altLang="en-US" sz="2000">
              <a:solidFill>
                <a:srgbClr val="014B3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23585" y="5934710"/>
            <a:ext cx="50698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solidFill>
                  <a:srgbClr val="014B30"/>
                </a:solidFill>
                <a:sym typeface="+mn-ea"/>
              </a:rPr>
              <a:t>指导老师：宁建廷老师、汪润老师</a:t>
            </a:r>
            <a:endParaRPr lang="zh-CN" altLang="en-US" sz="2000">
              <a:solidFill>
                <a:srgbClr val="014B30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密钥泄露方式和安全问题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771650"/>
            <a:ext cx="2821940" cy="3301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019810" y="5730240"/>
            <a:ext cx="2528570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文本类文件</a:t>
            </a:r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密钥泄露</a:t>
            </a:r>
            <a:endParaRPr lang="zh-CN" altLang="en-US" b="1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1979295"/>
            <a:ext cx="3199130" cy="2899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02480" y="5730240"/>
            <a:ext cx="2528570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二进制</a:t>
            </a:r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文件密钥泄露</a:t>
            </a:r>
            <a:endParaRPr lang="zh-CN" altLang="en-US" b="1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273810" y="5278755"/>
            <a:ext cx="18942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图：</a:t>
            </a:r>
            <a:r>
              <a:rPr lang="en-US" altLang="zh-CN" sz="1000"/>
              <a:t>Github</a:t>
            </a:r>
            <a:r>
              <a:rPr lang="zh-CN" altLang="en-US" sz="1000"/>
              <a:t>密钥泄露提醒邮件</a:t>
            </a:r>
            <a:endParaRPr lang="zh-CN" altLang="en-US" sz="1000"/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4982845" y="5174615"/>
            <a:ext cx="1894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图：逆向工程破解某软件加密方式</a:t>
            </a:r>
            <a:r>
              <a:rPr lang="zh-CN" altLang="en-US" sz="1000"/>
              <a:t>实验报告</a:t>
            </a:r>
            <a:endParaRPr lang="zh-CN" altLang="en-US" sz="1000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8526780" y="5730240"/>
            <a:ext cx="2528570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en-US" altLang="zh-CN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AI</a:t>
            </a:r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造成的密钥泄露</a:t>
            </a:r>
            <a:endParaRPr lang="zh-CN" altLang="en-US" b="1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7840" y="1852295"/>
            <a:ext cx="3291840" cy="3026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8885555" y="5201920"/>
            <a:ext cx="18942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图：</a:t>
            </a:r>
            <a:r>
              <a:rPr lang="en-US" altLang="zh-CN" sz="1000"/>
              <a:t>DeepSeek</a:t>
            </a:r>
            <a:r>
              <a:rPr lang="zh-CN" altLang="en-US" sz="1000"/>
              <a:t>数据泄露</a:t>
            </a:r>
            <a:r>
              <a:rPr lang="zh-CN" altLang="en-US" sz="1000"/>
              <a:t>新闻</a:t>
            </a:r>
            <a:endParaRPr lang="zh-CN" altLang="en-US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密钥检测技术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313940" y="1883410"/>
            <a:ext cx="1948180" cy="45339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🔑</a:t>
            </a:r>
            <a:r>
              <a:rPr lang="en-US" altLang="zh-CN"/>
              <a:t> </a:t>
            </a:r>
            <a:r>
              <a:rPr lang="zh-CN" altLang="en-US"/>
              <a:t>密钥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32510" y="3163570"/>
            <a:ext cx="1948180" cy="453390"/>
          </a:xfrm>
          <a:prstGeom prst="roundRect">
            <a:avLst/>
          </a:prstGeom>
          <a:ln>
            <a:gradFill>
              <a:gsLst>
                <a:gs pos="0">
                  <a:schemeClr val="accent1">
                    <a:hueOff val="-4200000"/>
                  </a:schemeClr>
                </a:gs>
                <a:gs pos="0">
                  <a:schemeClr val="accent1"/>
                </a:gs>
              </a:gsLst>
            </a:gra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🤖</a:t>
            </a:r>
            <a:r>
              <a:rPr lang="en-US" altLang="zh-CN"/>
              <a:t> </a:t>
            </a:r>
            <a:r>
              <a:rPr lang="zh-CN" altLang="en-US"/>
              <a:t>机器</a:t>
            </a:r>
            <a:r>
              <a:rPr lang="zh-CN" altLang="en-US"/>
              <a:t>生成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722370" y="3163570"/>
            <a:ext cx="1948180" cy="453390"/>
          </a:xfrm>
          <a:prstGeom prst="roundRect">
            <a:avLst/>
          </a:prstGeom>
          <a:ln>
            <a:gradFill>
              <a:gsLst>
                <a:gs pos="10000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🧠</a:t>
            </a:r>
            <a:r>
              <a:rPr lang="en-US" altLang="zh-CN"/>
              <a:t> </a:t>
            </a:r>
            <a:r>
              <a:rPr lang="zh-CN" altLang="en-US"/>
              <a:t>人类</a:t>
            </a:r>
            <a:r>
              <a:rPr lang="zh-CN" altLang="en-US"/>
              <a:t>选择</a:t>
            </a: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032510" y="4551680"/>
            <a:ext cx="1948180" cy="453390"/>
          </a:xfrm>
          <a:prstGeom prst="roundRect">
            <a:avLst/>
          </a:prstGeom>
          <a:ln>
            <a:gradFill>
              <a:gsLst>
                <a:gs pos="0">
                  <a:schemeClr val="accent1">
                    <a:hueOff val="-4200000"/>
                  </a:schemeClr>
                </a:gs>
                <a:gs pos="0">
                  <a:schemeClr val="accent1"/>
                </a:gs>
              </a:gsLst>
            </a:gra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结构化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3722370" y="4551680"/>
            <a:ext cx="1948180" cy="453390"/>
          </a:xfrm>
          <a:prstGeom prst="roundRect">
            <a:avLst/>
          </a:prstGeom>
          <a:ln>
            <a:gradFill>
              <a:gsLst>
                <a:gs pos="10000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非结构化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3" idx="2"/>
            <a:endCxn id="12" idx="0"/>
          </p:cNvCxnSpPr>
          <p:nvPr/>
        </p:nvCxnSpPr>
        <p:spPr>
          <a:xfrm flipH="1">
            <a:off x="2006600" y="2336800"/>
            <a:ext cx="1281430" cy="82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3" idx="2"/>
            <a:endCxn id="13" idx="0"/>
          </p:cNvCxnSpPr>
          <p:nvPr/>
        </p:nvCxnSpPr>
        <p:spPr>
          <a:xfrm>
            <a:off x="3288030" y="2336800"/>
            <a:ext cx="1408430" cy="826770"/>
          </a:xfrm>
          <a:prstGeom prst="straightConnector1">
            <a:avLst/>
          </a:prstGeom>
          <a:ln>
            <a:gradFill>
              <a:gsLst>
                <a:gs pos="100000">
                  <a:schemeClr val="accent5"/>
                </a:gs>
                <a:gs pos="0">
                  <a:srgbClr val="4874CB">
                    <a:alpha val="100000"/>
                  </a:srgbClr>
                </a:gs>
              </a:gsLst>
              <a:lin ang="270000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2"/>
            <a:endCxn id="14" idx="0"/>
          </p:cNvCxnSpPr>
          <p:nvPr/>
        </p:nvCxnSpPr>
        <p:spPr>
          <a:xfrm>
            <a:off x="2006600" y="3616960"/>
            <a:ext cx="0" cy="934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2"/>
            <a:endCxn id="15" idx="0"/>
          </p:cNvCxnSpPr>
          <p:nvPr/>
        </p:nvCxnSpPr>
        <p:spPr>
          <a:xfrm>
            <a:off x="2006600" y="3616960"/>
            <a:ext cx="2689860" cy="934720"/>
          </a:xfrm>
          <a:prstGeom prst="straightConnector1">
            <a:avLst/>
          </a:prstGeom>
          <a:ln>
            <a:gradFill>
              <a:gsLst>
                <a:gs pos="100000">
                  <a:schemeClr val="accent5"/>
                </a:gs>
                <a:gs pos="0">
                  <a:schemeClr val="accent1"/>
                </a:gs>
              </a:gsLst>
              <a:lin ang="270000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3" idx="2"/>
            <a:endCxn id="15" idx="0"/>
          </p:cNvCxnSpPr>
          <p:nvPr/>
        </p:nvCxnSpPr>
        <p:spPr>
          <a:xfrm>
            <a:off x="4696460" y="3616960"/>
            <a:ext cx="0" cy="93472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523365" y="3900170"/>
            <a:ext cx="966470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altLang="zh-CN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Regex</a:t>
            </a:r>
            <a:endParaRPr lang="zh-CN" altLang="en-US" b="1" i="0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46070" y="3900170"/>
            <a:ext cx="1122680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altLang="zh-CN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entropy</a:t>
            </a:r>
            <a:endParaRPr lang="en-US" altLang="zh-CN" b="1" i="0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62120" y="3900170"/>
            <a:ext cx="966470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altLang="zh-CN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Regex</a:t>
            </a:r>
            <a:endParaRPr lang="zh-CN" altLang="en-US" b="1" i="0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2152015" y="5750560"/>
            <a:ext cx="2528570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密钥分类及</a:t>
            </a:r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检测方式</a:t>
            </a:r>
            <a:endParaRPr lang="zh-CN" altLang="en-US" b="1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133080" y="1663065"/>
            <a:ext cx="1948180" cy="453390"/>
          </a:xfrm>
          <a:prstGeom prst="round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密钥</a:t>
            </a:r>
            <a:r>
              <a:rPr lang="zh-CN" altLang="en-US"/>
              <a:t>形式</a:t>
            </a:r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851650" y="2943225"/>
            <a:ext cx="1948180" cy="453390"/>
          </a:xfrm>
          <a:prstGeom prst="roundRect">
            <a:avLst/>
          </a:prstGeom>
          <a:ln>
            <a:gradFill>
              <a:gsLst>
                <a:gs pos="0">
                  <a:schemeClr val="accent1">
                    <a:hueOff val="-4200000"/>
                  </a:schemeClr>
                </a:gs>
                <a:gs pos="0">
                  <a:schemeClr val="accent1"/>
                </a:gs>
              </a:gsLst>
            </a:gra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键值对</a:t>
            </a:r>
            <a:r>
              <a:rPr lang="zh-CN" altLang="en-US"/>
              <a:t>形式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9541510" y="2943225"/>
            <a:ext cx="1948180" cy="453390"/>
          </a:xfrm>
          <a:prstGeom prst="roundRect">
            <a:avLst/>
          </a:prstGeom>
          <a:ln>
            <a:gradFill>
              <a:gsLst>
                <a:gs pos="10000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构造</a:t>
            </a:r>
            <a:r>
              <a:rPr lang="zh-CN" altLang="en-US"/>
              <a:t>形式</a:t>
            </a:r>
            <a:endParaRPr lang="zh-CN" altLang="en-US"/>
          </a:p>
        </p:txBody>
      </p:sp>
      <p:cxnSp>
        <p:nvCxnSpPr>
          <p:cNvPr id="28" name="直接箭头连接符 27"/>
          <p:cNvCxnSpPr>
            <a:stCxn id="25" idx="2"/>
            <a:endCxn id="26" idx="0"/>
          </p:cNvCxnSpPr>
          <p:nvPr/>
        </p:nvCxnSpPr>
        <p:spPr>
          <a:xfrm flipH="1">
            <a:off x="7825740" y="2116455"/>
            <a:ext cx="1281430" cy="82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5" idx="2"/>
            <a:endCxn id="27" idx="0"/>
          </p:cNvCxnSpPr>
          <p:nvPr/>
        </p:nvCxnSpPr>
        <p:spPr>
          <a:xfrm>
            <a:off x="9107170" y="2116455"/>
            <a:ext cx="1408430" cy="826770"/>
          </a:xfrm>
          <a:prstGeom prst="straightConnector1">
            <a:avLst/>
          </a:prstGeom>
          <a:ln>
            <a:gradFill>
              <a:gsLst>
                <a:gs pos="100000">
                  <a:schemeClr val="accent5"/>
                </a:gs>
                <a:gs pos="0">
                  <a:srgbClr val="4874CB"/>
                </a:gs>
              </a:gsLst>
              <a:lin ang="270000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24510" y="3963670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检测方式：</a:t>
            </a:r>
            <a:endParaRPr lang="zh-CN" altLang="en-US" sz="1200"/>
          </a:p>
        </p:txBody>
      </p:sp>
      <p:sp>
        <p:nvSpPr>
          <p:cNvPr id="31" name="圆角矩形 30"/>
          <p:cNvSpPr/>
          <p:nvPr/>
        </p:nvSpPr>
        <p:spPr>
          <a:xfrm>
            <a:off x="6851650" y="3531235"/>
            <a:ext cx="1948180" cy="120269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key=“</a:t>
            </a:r>
            <a:r>
              <a:rPr lang="en-US" altLang="zh-CN"/>
              <a:t>sk-12345”</a:t>
            </a:r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>
            <a:off x="9593580" y="3486785"/>
            <a:ext cx="1948180" cy="1202690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a=“</a:t>
            </a:r>
            <a:r>
              <a:rPr lang="en-US" altLang="zh-CN"/>
              <a:t>sk-”</a:t>
            </a:r>
            <a:endParaRPr lang="en-US" altLang="zh-CN"/>
          </a:p>
          <a:p>
            <a:pPr algn="ctr"/>
            <a:r>
              <a:rPr lang="en-US" altLang="zh-CN"/>
              <a:t>b=“</a:t>
            </a:r>
            <a:r>
              <a:rPr lang="en-US" altLang="zh-CN">
                <a:sym typeface="+mn-ea"/>
              </a:rPr>
              <a:t>12345</a:t>
            </a:r>
            <a:r>
              <a:rPr lang="en-US" altLang="zh-CN"/>
              <a:t>”</a:t>
            </a:r>
            <a:endParaRPr lang="en-US" altLang="zh-CN"/>
          </a:p>
          <a:p>
            <a:pPr algn="ctr"/>
            <a:r>
              <a:rPr lang="en-US" altLang="zh-CN"/>
              <a:t>key=</a:t>
            </a:r>
            <a:r>
              <a:rPr lang="en-US" altLang="zh-CN"/>
              <a:t>a+b</a:t>
            </a:r>
            <a:endParaRPr lang="en-US" altLang="zh-CN"/>
          </a:p>
        </p:txBody>
      </p:sp>
      <p:sp>
        <p:nvSpPr>
          <p:cNvPr id="34" name="文本框 33"/>
          <p:cNvSpPr txBox="1"/>
          <p:nvPr>
            <p:custDataLst>
              <p:tags r:id="rId2"/>
            </p:custDataLst>
          </p:nvPr>
        </p:nvSpPr>
        <p:spPr>
          <a:xfrm>
            <a:off x="8154670" y="5750560"/>
            <a:ext cx="2528570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密钥</a:t>
            </a:r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形式及</a:t>
            </a:r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检测方式</a:t>
            </a:r>
            <a:endParaRPr lang="zh-CN" altLang="en-US" b="1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93255" y="4892040"/>
            <a:ext cx="1760220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altLang="en-US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传统</a:t>
            </a:r>
            <a:r>
              <a:rPr lang="zh-CN" altLang="en-US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检测方式</a:t>
            </a:r>
            <a:endParaRPr lang="zh-CN" altLang="en-US" b="1" i="0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694545" y="4872990"/>
            <a:ext cx="1794510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zh-CN" altLang="en-US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基于</a:t>
            </a:r>
            <a:r>
              <a:rPr lang="en-US" altLang="zh-CN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LLM</a:t>
            </a:r>
            <a:r>
              <a:rPr lang="zh-CN" altLang="en-US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的</a:t>
            </a:r>
            <a:r>
              <a:rPr lang="zh-CN" altLang="en-US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检测</a:t>
            </a:r>
            <a:endParaRPr lang="zh-CN" altLang="en-US" b="1" i="0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解题思路</a:t>
            </a:r>
            <a:r>
              <a:rPr lang="en-US" altLang="zh-CN"/>
              <a:t>1</a:t>
            </a:r>
            <a:r>
              <a:rPr lang="zh-CN" altLang="en-US"/>
              <a:t>：基于开源工具的改进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80485" y="5634355"/>
            <a:ext cx="4114165" cy="3987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altLang="zh-CN" sz="2000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KEYSENTINE</a:t>
            </a:r>
            <a:r>
              <a:rPr lang="zh-CN" altLang="en-US" sz="2000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表现最佳，误报最少</a:t>
            </a:r>
            <a:endParaRPr lang="zh-CN" altLang="en-US" sz="2000" b="1" i="0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2020570"/>
            <a:ext cx="6990715" cy="2288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610" y="2569845"/>
            <a:ext cx="3992245" cy="1468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1980565" y="4556760"/>
            <a:ext cx="82245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ea typeface="MiSans" panose="00000500000000000000" charset="-122"/>
                <a:cs typeface="+mn-lt"/>
                <a:sym typeface="+mn-ea"/>
              </a:rPr>
              <a:t>我们选用了主流的开源工具</a:t>
            </a:r>
            <a:r>
              <a:rPr lang="en-US" altLang="zh-CN" sz="1600">
                <a:solidFill>
                  <a:schemeClr val="tx1"/>
                </a:solidFill>
                <a:ea typeface="MiSans" panose="00000500000000000000" charset="-122"/>
                <a:cs typeface="+mn-lt"/>
                <a:sym typeface="+mn-ea"/>
              </a:rPr>
              <a:t>KEYSENTINEL</a:t>
            </a:r>
            <a:r>
              <a:rPr lang="zh-CN" altLang="en-US" sz="1600">
                <a:solidFill>
                  <a:schemeClr val="tx1"/>
                </a:solidFill>
                <a:ea typeface="MiSans" panose="00000500000000000000" charset="-122"/>
                <a:cs typeface="+mn-lt"/>
                <a:sym typeface="+mn-ea"/>
              </a:rPr>
              <a:t>、</a:t>
            </a:r>
            <a:r>
              <a:rPr lang="en-US" altLang="zh-CN" sz="1600">
                <a:solidFill>
                  <a:schemeClr val="tx1"/>
                </a:solidFill>
                <a:ea typeface="MiSans" panose="00000500000000000000" charset="-122"/>
                <a:cs typeface="+mn-lt"/>
                <a:sym typeface="+mn-ea"/>
              </a:rPr>
              <a:t>Gitleaks</a:t>
            </a:r>
            <a:r>
              <a:rPr lang="zh-CN" altLang="en-US" sz="1600">
                <a:solidFill>
                  <a:schemeClr val="tx1"/>
                </a:solidFill>
                <a:ea typeface="MiSans" panose="00000500000000000000" charset="-122"/>
                <a:cs typeface="+mn-lt"/>
                <a:sym typeface="+mn-ea"/>
              </a:rPr>
              <a:t>、</a:t>
            </a:r>
            <a:r>
              <a:rPr lang="en-US" altLang="zh-CN" sz="1600">
                <a:solidFill>
                  <a:schemeClr val="tx1"/>
                </a:solidFill>
                <a:ea typeface="MiSans" panose="00000500000000000000" charset="-122"/>
                <a:cs typeface="+mn-lt"/>
                <a:sym typeface="+mn-ea"/>
              </a:rPr>
              <a:t>TruffleHog</a:t>
            </a:r>
            <a:r>
              <a:rPr lang="zh-CN" altLang="en-US" sz="1600">
                <a:solidFill>
                  <a:schemeClr val="tx1"/>
                </a:solidFill>
                <a:ea typeface="MiSans" panose="00000500000000000000" charset="-122"/>
                <a:cs typeface="+mn-lt"/>
                <a:sym typeface="+mn-ea"/>
              </a:rPr>
              <a:t>，对样本进行扫描，并对结果进行处理然后提交。</a:t>
            </a:r>
            <a:endParaRPr lang="zh-CN" altLang="en-US" sz="1600">
              <a:solidFill>
                <a:schemeClr val="tx1"/>
              </a:solidFill>
              <a:ea typeface="MiSans" panose="00000500000000000000" charset="-122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基于</a:t>
            </a:r>
            <a:r>
              <a:rPr lang="en-US" altLang="zh-CN"/>
              <a:t>KEYSENTINEL</a:t>
            </a:r>
            <a:r>
              <a:rPr lang="zh-CN" altLang="en-US"/>
              <a:t>的改进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870" y="1563370"/>
            <a:ext cx="9013825" cy="3611245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1543685" y="5629275"/>
            <a:ext cx="2053590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sym typeface="+mn-ea"/>
              </a:rPr>
              <a:t>扩充</a:t>
            </a:r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正则表达式</a:t>
            </a:r>
            <a:endParaRPr lang="zh-CN" altLang="en-US" b="1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745355" y="5629275"/>
            <a:ext cx="1932305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  <a:sym typeface="+mn-ea"/>
              </a:rPr>
              <a:t>扩充</a:t>
            </a:r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关键过滤词</a:t>
            </a:r>
            <a:endParaRPr lang="en-US" altLang="zh-CN" b="1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852285" y="5629275"/>
            <a:ext cx="2286635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  <a:sym typeface="+mn-ea"/>
              </a:rPr>
              <a:t>扩充</a:t>
            </a:r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混淆（后缀）词</a:t>
            </a:r>
            <a:endParaRPr lang="en-US" altLang="zh-CN" b="1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9313545" y="5629275"/>
            <a:ext cx="2070735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>
              <a:buClrTx/>
              <a:buSzTx/>
              <a:buFontTx/>
            </a:pPr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上文过滤机制增强</a:t>
            </a:r>
            <a:endParaRPr lang="en-US" altLang="zh-CN" b="1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cxnSp>
        <p:nvCxnSpPr>
          <p:cNvPr id="11" name="直接箭头连接符 10"/>
          <p:cNvCxnSpPr>
            <a:endCxn id="24" idx="0"/>
          </p:cNvCxnSpPr>
          <p:nvPr/>
        </p:nvCxnSpPr>
        <p:spPr>
          <a:xfrm flipH="1">
            <a:off x="2570480" y="3994785"/>
            <a:ext cx="443230" cy="163449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370060" y="4250690"/>
            <a:ext cx="0" cy="104584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695315" y="5305425"/>
            <a:ext cx="474726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8" idx="0"/>
          </p:cNvCxnSpPr>
          <p:nvPr/>
        </p:nvCxnSpPr>
        <p:spPr>
          <a:xfrm>
            <a:off x="5706745" y="5309870"/>
            <a:ext cx="5080" cy="31940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7929245" y="5314315"/>
            <a:ext cx="5080" cy="31940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0429875" y="5314315"/>
            <a:ext cx="5080" cy="31940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解题思路</a:t>
            </a:r>
            <a:r>
              <a:rPr lang="en-US" altLang="zh-CN"/>
              <a:t>2</a:t>
            </a:r>
            <a:r>
              <a:rPr lang="zh-CN" altLang="en-US"/>
              <a:t>：基于</a:t>
            </a:r>
            <a:r>
              <a:rPr lang="en-US" altLang="zh-CN"/>
              <a:t>LLM</a:t>
            </a:r>
            <a:r>
              <a:rPr lang="zh-CN" altLang="en-US"/>
              <a:t>的构造密钥检测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15425" y="1950720"/>
            <a:ext cx="1118235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/>
            <a:r>
              <a:rPr lang="zh-CN" altLang="en-US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量化</a:t>
            </a:r>
            <a:r>
              <a:rPr lang="zh-CN" altLang="en-US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权重</a:t>
            </a:r>
            <a:endParaRPr lang="zh-CN" altLang="en-US" b="1" i="0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962660" y="2501900"/>
            <a:ext cx="985520" cy="9855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58720" y="2702560"/>
            <a:ext cx="8025765" cy="6451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600" b="1">
                <a:solidFill>
                  <a:schemeClr val="accent1"/>
                </a:solidFill>
              </a:rPr>
              <a:t>Qwen2.5-Coder-7B </a:t>
            </a:r>
            <a:r>
              <a:rPr lang="en-US" altLang="zh-CN" sz="3600" b="1"/>
              <a:t>- </a:t>
            </a:r>
            <a:r>
              <a:rPr lang="en-US" altLang="zh-CN" sz="3600" b="1">
                <a:solidFill>
                  <a:schemeClr val="accent6"/>
                </a:solidFill>
              </a:rPr>
              <a:t>Instruct </a:t>
            </a:r>
            <a:r>
              <a:rPr lang="en-US" altLang="zh-CN" sz="3600" b="1"/>
              <a:t>- </a:t>
            </a:r>
            <a:r>
              <a:rPr lang="en-US" altLang="zh-CN" sz="3600" b="1">
                <a:solidFill>
                  <a:schemeClr val="accent4"/>
                </a:solidFill>
              </a:rPr>
              <a:t>AWQ</a:t>
            </a:r>
            <a:endParaRPr lang="en-US" altLang="zh-CN" sz="3600" b="1">
              <a:solidFill>
                <a:schemeClr val="accent4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6625" y="1950720"/>
            <a:ext cx="111823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/>
            <a:r>
              <a:rPr lang="zh-CN" altLang="en-US" b="1" i="0">
                <a:solidFill>
                  <a:schemeClr val="accent6"/>
                </a:solidFill>
                <a:ea typeface="MiSans" panose="00000500000000000000" charset="-122"/>
                <a:cs typeface="+mn-lt"/>
              </a:rPr>
              <a:t>指令优化</a:t>
            </a:r>
            <a:endParaRPr lang="zh-CN" altLang="en-US" b="1" i="0">
              <a:solidFill>
                <a:schemeClr val="accent6"/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6385" y="1950720"/>
            <a:ext cx="1118235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/>
            <a:r>
              <a:rPr lang="zh-CN" altLang="en-US" b="1" i="0">
                <a:solidFill>
                  <a:schemeClr val="accent1"/>
                </a:solidFill>
                <a:ea typeface="MiSans" panose="00000500000000000000" charset="-122"/>
                <a:cs typeface="+mn-lt"/>
              </a:rPr>
              <a:t>代码专精</a:t>
            </a:r>
            <a:endParaRPr lang="zh-CN" altLang="en-US" b="1" i="0">
              <a:solidFill>
                <a:schemeClr val="accent1"/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13000" y="2501900"/>
            <a:ext cx="4353560" cy="3235960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7035800" y="2501900"/>
            <a:ext cx="1747520" cy="3241675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052560" y="2506980"/>
            <a:ext cx="1361440" cy="3236595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834640" y="3881120"/>
            <a:ext cx="3509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专门针对代码任务优化的大型语言模型，特别适合分析代码中的构造密钥泄露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34860" y="3829050"/>
            <a:ext cx="16325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更好地完成我们按照指定格式输出的指令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074785" y="3829050"/>
            <a:ext cx="13462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减少了内存占用和计算需求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LLM</a:t>
            </a:r>
            <a:r>
              <a:rPr lang="zh-CN" altLang="en-US">
                <a:sym typeface="+mn-ea"/>
              </a:rPr>
              <a:t>的构造密钥检测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969760" y="1880870"/>
            <a:ext cx="1118235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altLang="zh-CN" b="1" i="0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Content</a:t>
            </a:r>
            <a:endParaRPr lang="en-US" altLang="zh-CN" b="1" i="0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04275" y="1851025"/>
            <a:ext cx="111823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altLang="zh-CN" b="1" i="0">
                <a:solidFill>
                  <a:schemeClr val="accent6"/>
                </a:solidFill>
                <a:ea typeface="MiSans" panose="00000500000000000000" charset="-122"/>
                <a:cs typeface="+mn-lt"/>
              </a:rPr>
              <a:t>Instruct</a:t>
            </a:r>
            <a:endParaRPr lang="en-US" altLang="zh-CN" b="1" i="0">
              <a:solidFill>
                <a:schemeClr val="accent6"/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93340" y="1851025"/>
            <a:ext cx="1853565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altLang="zh-CN" b="1" i="0">
                <a:solidFill>
                  <a:schemeClr val="accent1"/>
                </a:solidFill>
                <a:ea typeface="MiSans" panose="00000500000000000000" charset="-122"/>
                <a:cs typeface="+mn-lt"/>
              </a:rPr>
              <a:t>System </a:t>
            </a:r>
            <a:r>
              <a:rPr lang="en-US" altLang="zh-CN" b="1" i="0">
                <a:solidFill>
                  <a:schemeClr val="accent1"/>
                </a:solidFill>
                <a:ea typeface="MiSans" panose="00000500000000000000" charset="-122"/>
                <a:cs typeface="+mn-lt"/>
              </a:rPr>
              <a:t>Prompt</a:t>
            </a:r>
            <a:endParaRPr lang="en-US" altLang="zh-CN" b="1" i="0">
              <a:solidFill>
                <a:schemeClr val="accent1"/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553450" y="2402205"/>
            <a:ext cx="1747520" cy="3241675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904355" y="2421890"/>
            <a:ext cx="1361440" cy="3236595"/>
          </a:xfrm>
          <a:prstGeom prst="round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668385" y="2861310"/>
            <a:ext cx="163258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需要你根据理解告诉我密钥是多少，按</a:t>
            </a:r>
            <a:r>
              <a:rPr lang="en-US" altLang="zh-CN"/>
              <a:t>secret_key=</a:t>
            </a:r>
            <a:endParaRPr lang="en-US" altLang="zh-CN"/>
          </a:p>
          <a:p>
            <a:r>
              <a:rPr lang="en-US" altLang="zh-CN"/>
              <a:t>'value'</a:t>
            </a:r>
            <a:endParaRPr lang="en-US" altLang="zh-CN"/>
          </a:p>
          <a:p>
            <a:r>
              <a:rPr lang="zh-CN" altLang="en-US"/>
              <a:t>的格式输出，若找不到</a:t>
            </a:r>
            <a:endParaRPr lang="zh-CN" altLang="en-US"/>
          </a:p>
          <a:p>
            <a:r>
              <a:rPr lang="en-US" altLang="zh-CN"/>
              <a:t>value </a:t>
            </a:r>
            <a:r>
              <a:rPr lang="zh-CN" altLang="en-US"/>
              <a:t>可为空。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2402205"/>
            <a:ext cx="6355715" cy="325628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65" y="2624455"/>
            <a:ext cx="795020" cy="8997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30" y="4533265"/>
            <a:ext cx="1094105" cy="85788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>
            <a:off x="7620635" y="4090670"/>
            <a:ext cx="1905" cy="34290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904355" y="3546475"/>
            <a:ext cx="1448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chemeClr val="accent4"/>
                </a:solidFill>
              </a:rPr>
              <a:t>复用模块</a:t>
            </a:r>
            <a:endParaRPr lang="en-US" altLang="zh-CN" sz="1400">
              <a:solidFill>
                <a:schemeClr val="accent4"/>
              </a:solidFill>
            </a:endParaRPr>
          </a:p>
          <a:p>
            <a:pPr algn="ctr"/>
            <a:r>
              <a:rPr lang="en-US" altLang="zh-CN" sz="1400">
                <a:solidFill>
                  <a:schemeClr val="accent4"/>
                </a:solidFill>
              </a:rPr>
              <a:t>get_strings</a:t>
            </a:r>
            <a:endParaRPr lang="en-US" altLang="zh-CN" sz="1400">
              <a:solidFill>
                <a:schemeClr val="accent4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0502900" y="3971925"/>
            <a:ext cx="57404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图片 23"/>
          <p:cNvPicPr/>
          <p:nvPr/>
        </p:nvPicPr>
        <p:blipFill>
          <a:blip r:embed="rId4"/>
          <a:stretch>
            <a:fillRect/>
          </a:stretch>
        </p:blipFill>
        <p:spPr>
          <a:xfrm>
            <a:off x="11278870" y="3664585"/>
            <a:ext cx="559435" cy="559435"/>
          </a:xfrm>
          <a:prstGeom prst="rect">
            <a:avLst/>
          </a:prstGeom>
        </p:spPr>
      </p:pic>
      <p:sp>
        <p:nvSpPr>
          <p:cNvPr id="25" name="加号 24"/>
          <p:cNvSpPr/>
          <p:nvPr/>
        </p:nvSpPr>
        <p:spPr>
          <a:xfrm>
            <a:off x="6607175" y="3806190"/>
            <a:ext cx="284480" cy="28448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加号 26"/>
          <p:cNvSpPr/>
          <p:nvPr/>
        </p:nvSpPr>
        <p:spPr>
          <a:xfrm>
            <a:off x="8268970" y="3806190"/>
            <a:ext cx="284480" cy="28448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LLM</a:t>
            </a:r>
            <a:r>
              <a:rPr lang="zh-CN" altLang="en-US">
                <a:sym typeface="+mn-ea"/>
              </a:rPr>
              <a:t>的构造密钥检测</a:t>
            </a:r>
            <a:endParaRPr lang="en-US" altLang="zh-CN"/>
          </a:p>
        </p:txBody>
      </p:sp>
      <p:pic>
        <p:nvPicPr>
          <p:cNvPr id="24" name="图片 23"/>
          <p:cNvPicPr/>
          <p:nvPr/>
        </p:nvPicPr>
        <p:blipFill>
          <a:blip r:embed="rId1"/>
          <a:stretch>
            <a:fillRect/>
          </a:stretch>
        </p:blipFill>
        <p:spPr>
          <a:xfrm>
            <a:off x="1764030" y="1947545"/>
            <a:ext cx="904875" cy="843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74305" y="2184400"/>
            <a:ext cx="1778635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/>
            <a:r>
              <a:rPr lang="en-US" altLang="zh-CN" b="1" i="0">
                <a:solidFill>
                  <a:schemeClr val="accent6"/>
                </a:solidFill>
                <a:ea typeface="MiSans" panose="00000500000000000000" charset="-122"/>
                <a:cs typeface="+mn-lt"/>
              </a:rPr>
              <a:t>detected_keys</a:t>
            </a:r>
            <a:endParaRPr lang="zh-CN" altLang="en-US" b="1" i="0">
              <a:solidFill>
                <a:schemeClr val="accent6"/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4400" y="2185035"/>
            <a:ext cx="1323340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p>
            <a:pPr marL="0" indent="0" algn="ctr"/>
            <a:r>
              <a:rPr lang="en-US" altLang="zh-CN" b="1" i="0">
                <a:solidFill>
                  <a:schemeClr val="accent1"/>
                </a:solidFill>
                <a:ea typeface="MiSans" panose="00000500000000000000" charset="-122"/>
                <a:cs typeface="+mn-lt"/>
              </a:rPr>
              <a:t>response</a:t>
            </a:r>
            <a:endParaRPr lang="en-US" altLang="zh-CN" b="1" i="0">
              <a:solidFill>
                <a:schemeClr val="accent1"/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743200" y="1311275"/>
            <a:ext cx="2700020" cy="68135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336155" y="1265555"/>
            <a:ext cx="2986405" cy="68199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rcRect l="12500" r="9339"/>
          <a:stretch>
            <a:fillRect/>
          </a:stretch>
        </p:blipFill>
        <p:spPr>
          <a:xfrm>
            <a:off x="5628640" y="1788795"/>
            <a:ext cx="1381760" cy="1113155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3" idx="1"/>
          </p:cNvCxnSpPr>
          <p:nvPr/>
        </p:nvCxnSpPr>
        <p:spPr>
          <a:xfrm flipV="1">
            <a:off x="2743200" y="2369185"/>
            <a:ext cx="711200" cy="1905"/>
          </a:xfrm>
          <a:prstGeom prst="straightConnector1">
            <a:avLst/>
          </a:prstGeom>
          <a:ln w="19050">
            <a:gradFill>
              <a:gsLst>
                <a:gs pos="0">
                  <a:srgbClr val="7030A0"/>
                </a:gs>
                <a:gs pos="100000">
                  <a:schemeClr val="accent1"/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777740" y="2367915"/>
            <a:ext cx="711200" cy="1905"/>
          </a:xfrm>
          <a:prstGeom prst="straightConnector1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7063105" y="2367915"/>
            <a:ext cx="711200" cy="1905"/>
          </a:xfrm>
          <a:prstGeom prst="straightConnector1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0" scaled="1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817495" y="1310640"/>
            <a:ext cx="2875915" cy="681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secret_key='123456</a:t>
            </a:r>
            <a:r>
              <a:rPr lang="en-US" altLang="zh-CN">
                <a:sym typeface="+mn-ea"/>
              </a:rPr>
              <a:t>'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secret_key='abcdef</a:t>
            </a:r>
            <a:r>
              <a:rPr lang="en-US" altLang="zh-CN">
                <a:sym typeface="+mn-ea"/>
              </a:rPr>
              <a:t>'</a:t>
            </a:r>
            <a:endParaRPr lang="zh-CN" altLang="en-US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7120" y="1284605"/>
            <a:ext cx="2875915" cy="681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/>
              <a:t>detected_keys=['123456</a:t>
            </a:r>
            <a:r>
              <a:rPr lang="en-US" altLang="zh-CN">
                <a:sym typeface="+mn-ea"/>
              </a:rPr>
              <a:t>'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'abcdef']</a:t>
            </a:r>
            <a:endParaRPr lang="zh-CN" altLang="en-US">
              <a:sym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rcRect b="34530"/>
          <a:stretch>
            <a:fillRect/>
          </a:stretch>
        </p:blipFill>
        <p:spPr>
          <a:xfrm>
            <a:off x="2668905" y="3063875"/>
            <a:ext cx="7232650" cy="3352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完整解题框架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740" y="1423670"/>
            <a:ext cx="10871835" cy="4356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87600" y="3997960"/>
            <a:ext cx="1010920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>
                <a:solidFill>
                  <a:schemeClr val="tx1"/>
                </a:solidFill>
              </a:rPr>
              <a:t>[Regex]</a:t>
            </a:r>
            <a:r>
              <a:rPr lang="en-US" altLang="zh-CN" sz="1000" b="1">
                <a:solidFill>
                  <a:schemeClr val="accent1"/>
                </a:solidFill>
              </a:rPr>
              <a:t> </a:t>
            </a:r>
            <a:r>
              <a:rPr lang="en-US" altLang="zh-CN" sz="1000">
                <a:solidFill>
                  <a:schemeClr val="tx1"/>
                </a:solidFill>
              </a:rPr>
              <a:t>&amp;  AI</a:t>
            </a:r>
            <a:endParaRPr lang="en-US" altLang="zh-CN" sz="100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/>
          <p:nvPr/>
        </p:nvPicPr>
        <p:blipFill>
          <a:blip r:embed="rId2"/>
          <a:stretch>
            <a:fillRect/>
          </a:stretch>
        </p:blipFill>
        <p:spPr>
          <a:xfrm>
            <a:off x="3136265" y="4086225"/>
            <a:ext cx="193040" cy="17970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934085" y="6005195"/>
            <a:ext cx="2053590" cy="368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sym typeface="+mn-ea"/>
              </a:rPr>
              <a:t>扩充</a:t>
            </a:r>
            <a:r>
              <a:rPr lang="zh-CN" altLang="en-US" b="1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</a:rPr>
              <a:t>正则表达式</a:t>
            </a:r>
            <a:endParaRPr lang="zh-CN" altLang="en-US" b="1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039995" y="6035675"/>
            <a:ext cx="1932305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  <a:sym typeface="+mn-ea"/>
              </a:rPr>
              <a:t>扩充</a:t>
            </a:r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关键过滤词</a:t>
            </a:r>
            <a:endParaRPr lang="en-US" altLang="zh-CN" b="1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146925" y="6035675"/>
            <a:ext cx="2286635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/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  <a:sym typeface="+mn-ea"/>
              </a:rPr>
              <a:t>扩充</a:t>
            </a:r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混淆（后缀）词</a:t>
            </a:r>
            <a:endParaRPr lang="en-US" altLang="zh-CN" b="1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9608185" y="6035675"/>
            <a:ext cx="2070735" cy="3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p>
            <a:pPr algn="ctr">
              <a:buClrTx/>
              <a:buSzTx/>
              <a:buFontTx/>
            </a:pPr>
            <a:r>
              <a:rPr lang="en-US" altLang="zh-CN" b="1">
                <a:solidFill>
                  <a:schemeClr val="accent4">
                    <a:lumMod val="75000"/>
                  </a:schemeClr>
                </a:solidFill>
                <a:ea typeface="MiSans" panose="00000500000000000000" charset="-122"/>
                <a:cs typeface="+mn-lt"/>
              </a:rPr>
              <a:t>上文过滤机制增强</a:t>
            </a:r>
            <a:endParaRPr lang="en-US" altLang="zh-CN" b="1">
              <a:solidFill>
                <a:schemeClr val="accent4">
                  <a:lumMod val="75000"/>
                </a:schemeClr>
              </a:solidFill>
              <a:ea typeface="MiSans" panose="00000500000000000000" charset="-122"/>
              <a:cs typeface="+mn-lt"/>
            </a:endParaRPr>
          </a:p>
        </p:txBody>
      </p:sp>
      <p:cxnSp>
        <p:nvCxnSpPr>
          <p:cNvPr id="11" name="直接箭头连接符 10"/>
          <p:cNvCxnSpPr>
            <a:endCxn id="4" idx="0"/>
          </p:cNvCxnSpPr>
          <p:nvPr/>
        </p:nvCxnSpPr>
        <p:spPr>
          <a:xfrm flipH="1">
            <a:off x="1960880" y="4370705"/>
            <a:ext cx="443230" cy="163449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64700" y="4657090"/>
            <a:ext cx="0" cy="104584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89955" y="5711825"/>
            <a:ext cx="474726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8" idx="0"/>
          </p:cNvCxnSpPr>
          <p:nvPr/>
        </p:nvCxnSpPr>
        <p:spPr>
          <a:xfrm>
            <a:off x="6001385" y="5716270"/>
            <a:ext cx="5080" cy="31940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223885" y="5720715"/>
            <a:ext cx="5080" cy="31940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0724515" y="5720715"/>
            <a:ext cx="5080" cy="31940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67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68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69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1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2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3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4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5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6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7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8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79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81.xml><?xml version="1.0" encoding="utf-8"?>
<p:tagLst xmlns:p="http://schemas.openxmlformats.org/presentationml/2006/main">
  <p:tag name="KSO_WM_DIAGRAM_VIRTUALLY_FRAME" val="{&quot;height&quot;:72.75,&quot;left&quot;:80.3,&quot;top&quot;:407.45,&quot;width&quot;:790.2}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MiSans Bold"/>
        <a:ea typeface="MiSans Bold"/>
        <a:cs typeface=""/>
      </a:majorFont>
      <a:minorFont>
        <a:latin typeface="MiSans"/>
        <a:ea typeface="MiSans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944</Words>
  <Application>WPS 演示</Application>
  <PresentationFormat>宽屏</PresentationFormat>
  <Paragraphs>146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Arial</vt:lpstr>
      <vt:lpstr>阿里巴巴普惠体 B</vt:lpstr>
      <vt:lpstr>微软雅黑 Light</vt:lpstr>
      <vt:lpstr>MiSans</vt:lpstr>
      <vt:lpstr>MiSans Bold</vt:lpstr>
      <vt:lpstr>Arial Unicode MS</vt:lpstr>
      <vt:lpstr>Calibri</vt:lpstr>
      <vt:lpstr>WPS</vt:lpstr>
      <vt:lpstr>DataCon2025 软件供应链安全赛道答辩</vt:lpstr>
      <vt:lpstr>密钥泄露方式和安全问题</vt:lpstr>
      <vt:lpstr>密钥检测技术</vt:lpstr>
      <vt:lpstr>解题思路1：基于开源工具的改进</vt:lpstr>
      <vt:lpstr>基于KEYSENTINEL的改进</vt:lpstr>
      <vt:lpstr>解题思路2：基于LLM的构造密钥检测</vt:lpstr>
      <vt:lpstr>基于LLM的构造密钥检测</vt:lpstr>
      <vt:lpstr>基于LLM的构造密钥检测</vt:lpstr>
      <vt:lpstr>完整解题框架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陈易东</cp:lastModifiedBy>
  <cp:revision>162</cp:revision>
  <dcterms:created xsi:type="dcterms:W3CDTF">2019-06-19T02:08:00Z</dcterms:created>
  <dcterms:modified xsi:type="dcterms:W3CDTF">2025-11-14T17:07:04Z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9BE4436714304E84B6AA2D272B09F21E_11</vt:lpwstr>
  </property>
</Properties>
</file>